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77" r:id="rId4"/>
    <p:sldId id="273" r:id="rId5"/>
    <p:sldId id="268" r:id="rId6"/>
    <p:sldId id="270" r:id="rId7"/>
    <p:sldId id="269" r:id="rId8"/>
    <p:sldId id="271" r:id="rId9"/>
    <p:sldId id="257" r:id="rId10"/>
    <p:sldId id="265" r:id="rId11"/>
    <p:sldId id="274" r:id="rId12"/>
    <p:sldId id="264" r:id="rId13"/>
    <p:sldId id="276" r:id="rId14"/>
    <p:sldId id="275" r:id="rId15"/>
    <p:sldId id="266" r:id="rId16"/>
    <p:sldId id="272" r:id="rId17"/>
    <p:sldId id="263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D7F4"/>
    <a:srgbClr val="68ABB8"/>
    <a:srgbClr val="253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06" y="13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7116914" y="3934663"/>
            <a:ext cx="16452350" cy="4156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7000" b="1" cap="all" dirty="0">
                <a:sym typeface="Arial Narrow"/>
              </a:rPr>
              <a:t>Антимонопольный комплаенс и осуществление закупок</a:t>
            </a:r>
            <a:endParaRPr lang="ru-RU" dirty="0"/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8759448" y="1838763"/>
            <a:ext cx="11987853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Институт конкурентной политики и регулирования рынков</a:t>
            </a:r>
            <a:endParaRPr dirty="0"/>
          </a:p>
        </p:txBody>
      </p:sp>
      <p:sp>
        <p:nvSpPr>
          <p:cNvPr id="55" name="Москва, 2017"/>
          <p:cNvSpPr txBox="1"/>
          <p:nvPr/>
        </p:nvSpPr>
        <p:spPr>
          <a:xfrm>
            <a:off x="7116914" y="11837005"/>
            <a:ext cx="3635753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3600" dirty="0"/>
              <a:t>Челябинск</a:t>
            </a:r>
            <a:r>
              <a:rPr sz="3600" dirty="0"/>
              <a:t>, 20</a:t>
            </a:r>
            <a:r>
              <a:rPr lang="ru-RU" sz="3600" dirty="0"/>
              <a:t>20 г.</a:t>
            </a:r>
            <a:endParaRPr sz="3600" dirty="0"/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70" y="1330739"/>
            <a:ext cx="2736119" cy="264554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Москва, 2017">
            <a:extLst>
              <a:ext uri="{FF2B5EF4-FFF2-40B4-BE49-F238E27FC236}">
                <a16:creationId xmlns:a16="http://schemas.microsoft.com/office/drawing/2014/main" id="{AD4021D6-4B3D-4039-A273-29D3DB21077D}"/>
              </a:ext>
            </a:extLst>
          </p:cNvPr>
          <p:cNvSpPr txBox="1"/>
          <p:nvPr/>
        </p:nvSpPr>
        <p:spPr>
          <a:xfrm>
            <a:off x="14136216" y="11837005"/>
            <a:ext cx="9443424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r"/>
            <a:r>
              <a:rPr lang="ru-RU" sz="3600" dirty="0"/>
              <a:t>Назар Сапаров — главный эксперт ИКПРР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0" r="66850" b="36492"/>
          <a:stretch/>
        </p:blipFill>
        <p:spPr>
          <a:xfrm>
            <a:off x="6265399" y="1129692"/>
            <a:ext cx="2494049" cy="22087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11587"/>
            <a:ext cx="11366416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800" dirty="0"/>
              <a:t>Комплаенс это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5" y="-1194544"/>
            <a:ext cx="4787415" cy="47874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46AD12-16D7-4E21-A475-7D3C2AF5D1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20" r="1172" b="9414"/>
          <a:stretch/>
        </p:blipFill>
        <p:spPr>
          <a:xfrm>
            <a:off x="2426185" y="3339549"/>
            <a:ext cx="19531630" cy="894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4343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11587"/>
            <a:ext cx="11366416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800" dirty="0"/>
              <a:t>Реализация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226606" y="2643366"/>
            <a:ext cx="21274806" cy="12214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r>
              <a:rPr lang="ru-RU" sz="7000" b="1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Реализация комплаенс-системы предусматривает: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5" y="-1194544"/>
            <a:ext cx="4787415" cy="4787415"/>
          </a:xfrm>
          <a:prstGeom prst="rect">
            <a:avLst/>
          </a:prstGeom>
        </p:spPr>
      </p:pic>
      <p:sp>
        <p:nvSpPr>
          <p:cNvPr id="10" name="Название подразделения,  лаборатории, факультета и т.д."/>
          <p:cNvSpPr txBox="1"/>
          <p:nvPr/>
        </p:nvSpPr>
        <p:spPr>
          <a:xfrm>
            <a:off x="974035" y="4880375"/>
            <a:ext cx="22890607" cy="7253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	</a:t>
            </a:r>
            <a:r>
              <a:rPr lang="ru-RU" b="1" i="1" dirty="0"/>
              <a:t>1.Выявление зоны рисков. 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i="1" dirty="0"/>
              <a:t>	2.Оптимизацию закупочного процесса, которая охватывает:</a:t>
            </a:r>
          </a:p>
          <a:p>
            <a:pPr marL="1709738" indent="179388" algn="just">
              <a:buFont typeface="Arial" panose="020B0604020202020204" pitchFamily="34" charset="0"/>
              <a:buChar char="•"/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i="1" dirty="0"/>
              <a:t>	 все этапы — от планирования закупок до оплаты договора;</a:t>
            </a:r>
          </a:p>
          <a:p>
            <a:pPr marL="1709738" indent="179388" algn="just">
              <a:buFont typeface="Arial" panose="020B0604020202020204" pitchFamily="34" charset="0"/>
              <a:buChar char="•"/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i="1" dirty="0"/>
              <a:t>	 автоматизацию и разграничение рабочих процессов; </a:t>
            </a:r>
          </a:p>
          <a:p>
            <a:pPr marL="1709738" indent="179388" algn="just">
              <a:buFont typeface="Arial" panose="020B0604020202020204" pitchFamily="34" charset="0"/>
              <a:buChar char="•"/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i="1" dirty="0"/>
              <a:t>	разработку четких и ясных критериев по отбору поставщиков; </a:t>
            </a:r>
          </a:p>
          <a:p>
            <a:pPr marL="1709738" indent="179388" algn="just">
              <a:buFont typeface="Arial" panose="020B0604020202020204" pitchFamily="34" charset="0"/>
              <a:buChar char="•"/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i="1" dirty="0"/>
              <a:t>    использование надежных и эффективных информационных систем. 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i="1" dirty="0"/>
              <a:t>	3.Создание благонадежной атмосферы при которой каждый сотрудник вне зависимости от должности считает, что нарушение — это неприемлемо и не эффективно (для него лично и для организации в целом).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i="1" dirty="0"/>
              <a:t>	4. Оценку эффективности системы самоконтроля;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i="1" dirty="0"/>
              <a:t>	5. Формирование плана мероприятий по снижению рисков нарушения АМЗ </a:t>
            </a:r>
          </a:p>
        </p:txBody>
      </p:sp>
    </p:spTree>
    <p:extLst>
      <p:ext uri="{BB962C8B-B14F-4D97-AF65-F5344CB8AC3E}">
        <p14:creationId xmlns:p14="http://schemas.microsoft.com/office/powerpoint/2010/main" val="4620964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11587"/>
            <a:ext cx="11366416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800" dirty="0"/>
              <a:t>Требования к внутренним актам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226606" y="2643366"/>
            <a:ext cx="21274806" cy="12214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r>
              <a:rPr lang="ru-RU" sz="7000" b="1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Содержание акта об антимонопольном комплаенсе: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5" y="-1194544"/>
            <a:ext cx="4787415" cy="4787415"/>
          </a:xfrm>
          <a:prstGeom prst="rect">
            <a:avLst/>
          </a:prstGeom>
        </p:spPr>
      </p:pic>
      <p:sp>
        <p:nvSpPr>
          <p:cNvPr id="10" name="Название подразделения,  лаборатории, факультета и т.д."/>
          <p:cNvSpPr txBox="1"/>
          <p:nvPr/>
        </p:nvSpPr>
        <p:spPr>
          <a:xfrm>
            <a:off x="974035" y="4557208"/>
            <a:ext cx="22890607" cy="790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	</a:t>
            </a:r>
            <a:r>
              <a:rPr lang="ru-RU" b="1" i="1" dirty="0"/>
              <a:t>•	требования к порядку проведения оценки рисков нарушения антимонопольного законодательства, связанных с осуществлением деятельности;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i="1" dirty="0"/>
              <a:t>	•	меры, направленные на снижение таких рисков;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i="1" dirty="0"/>
              <a:t>	•	меры, направленные на осуществление контроля за функционированием системы антимонопольного комплаенса;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i="1" dirty="0"/>
              <a:t>	•	порядок ознакомления работников с внутренним актом (внутренними актами);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i="1" dirty="0"/>
              <a:t>	•	информацию о должностном лице, ответственном за функционирование данной системы в организации.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i="1" dirty="0"/>
              <a:t>	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i="1" dirty="0"/>
              <a:t>	Допускается включение в них дополнительных требований к организации системы внутреннего обеспечения соответствия требованиям антимонопольного законодательства.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2173623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11587"/>
            <a:ext cx="11366416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800" dirty="0"/>
              <a:t>Действия по применению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226606" y="2643366"/>
            <a:ext cx="21274806" cy="12214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r>
              <a:rPr lang="ru-RU" sz="7000" b="1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Реализация комплаенс-системы предусматривает: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5" y="-1194544"/>
            <a:ext cx="4787415" cy="4787415"/>
          </a:xfrm>
          <a:prstGeom prst="rect">
            <a:avLst/>
          </a:prstGeom>
        </p:spPr>
      </p:pic>
      <p:sp>
        <p:nvSpPr>
          <p:cNvPr id="10" name="Название подразделения,  лаборатории, факультета и т.д."/>
          <p:cNvSpPr txBox="1"/>
          <p:nvPr/>
        </p:nvSpPr>
        <p:spPr>
          <a:xfrm>
            <a:off x="974035" y="6173038"/>
            <a:ext cx="22890607" cy="4668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	</a:t>
            </a:r>
            <a:r>
              <a:rPr lang="ru-RU" b="1" i="1" dirty="0"/>
              <a:t>Экспертиза локальных актов на предмет их соответствия антимонопольному законодательству;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i="1" dirty="0"/>
              <a:t>	Повышение уровня квалификации сотрудников;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i="1" dirty="0"/>
              <a:t>	Информирование работников о судебной практике, решениях контрольных органов в сфере закупок, обсуждение правоприменительной практики;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dirty="0"/>
              <a:t>	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72705303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11587"/>
            <a:ext cx="11366416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800" dirty="0"/>
              <a:t>Требования к внутренним актам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226606" y="2643366"/>
            <a:ext cx="21274806" cy="12214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r>
              <a:rPr lang="ru-RU" sz="7000" b="1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Оценка рисков нарушения АМЗ: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5" y="-1194544"/>
            <a:ext cx="4787415" cy="4787415"/>
          </a:xfrm>
          <a:prstGeom prst="rect">
            <a:avLst/>
          </a:prstGeom>
        </p:spPr>
      </p:pic>
      <p:sp>
        <p:nvSpPr>
          <p:cNvPr id="10" name="Название подразделения,  лаборатории, факультета и т.д."/>
          <p:cNvSpPr txBox="1"/>
          <p:nvPr/>
        </p:nvSpPr>
        <p:spPr>
          <a:xfrm>
            <a:off x="1013791" y="5582103"/>
            <a:ext cx="22850851" cy="2729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	</a:t>
            </a:r>
            <a:r>
              <a:rPr lang="ru-RU" b="1" i="1" dirty="0"/>
              <a:t>1. Выдача предупреждения о прекращении действий (бездействий), содержащих признаки нарушения АМЗ;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i="1" dirty="0"/>
              <a:t>2. Возбуждение дела о нарушении АМЗ;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i="1" dirty="0"/>
              <a:t>3. Привлечение к административной ответственности за нарушения АМЗ;</a:t>
            </a:r>
          </a:p>
        </p:txBody>
      </p:sp>
    </p:spTree>
    <p:extLst>
      <p:ext uri="{BB962C8B-B14F-4D97-AF65-F5344CB8AC3E}">
        <p14:creationId xmlns:p14="http://schemas.microsoft.com/office/powerpoint/2010/main" val="295852264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11587"/>
            <a:ext cx="11366416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800" dirty="0"/>
              <a:t>Миссия комплаенса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5" y="-1194544"/>
            <a:ext cx="4787415" cy="478741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131314-BA26-43C5-9E8E-A2AF46FC77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74" t="14306" r="13848" b="21794"/>
          <a:stretch/>
        </p:blipFill>
        <p:spPr>
          <a:xfrm>
            <a:off x="2822714" y="3195134"/>
            <a:ext cx="18526538" cy="90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0869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11587"/>
            <a:ext cx="11366416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800" dirty="0"/>
              <a:t>Применение комплаенса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316848" y="2532573"/>
            <a:ext cx="21274806" cy="12214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7000" b="1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Внедрение комплаенса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5" y="-1194544"/>
            <a:ext cx="4787415" cy="4787415"/>
          </a:xfrm>
          <a:prstGeom prst="rect">
            <a:avLst/>
          </a:prstGeom>
        </p:spPr>
      </p:pic>
      <p:sp>
        <p:nvSpPr>
          <p:cNvPr id="10" name="Название подразделения,  лаборатории, факультета и т.д."/>
          <p:cNvSpPr txBox="1"/>
          <p:nvPr/>
        </p:nvSpPr>
        <p:spPr>
          <a:xfrm>
            <a:off x="974035" y="3910881"/>
            <a:ext cx="22890607" cy="919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	На конец апреля 2020 года акты об антимонопольном комплаенсе приняты в 34-х ФОИВ;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	Минстрой России, ФНС России и Минкомсвязь России сообщили о внедрении указанной системы еще и подведомственными организациями;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	Акты об антимонопольном комплаенсе приняты в 13 федеральных органах исполнительной власти (ФАС России, Минстрой России, Минтруд России, Минтранс России, Минпромторг России, ФНС России, Минкомсвязь России, Минэкономразвития России, Минприроды России, Минфин России, </a:t>
            </a:r>
            <a:r>
              <a:rPr lang="ru-RU" dirty="0" err="1"/>
              <a:t>Минпросвещения</a:t>
            </a:r>
            <a:r>
              <a:rPr lang="ru-RU" dirty="0"/>
              <a:t> России, Роструд, Минэнерго России);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	В 2019 году акты, направленные на организацию системы антимонопольного комплаенса органов исполнительной власти приняты всеми субъектами Российской Федерации;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	В 26 субъектах Российской Федерации всеми органами местного самоуправления приняты акты о внедрении системы внутреннего обеспечения соответствия требованиям антимонопольного законодательства; - в 15 субъектах Российской Федерации – муниципалитеты приступили к внедрению антимонопольного комплаенса. 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2639929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85" y="925581"/>
            <a:ext cx="2465441" cy="2383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04" y="-494457"/>
            <a:ext cx="4787415" cy="4787415"/>
          </a:xfrm>
          <a:prstGeom prst="rect">
            <a:avLst/>
          </a:prstGeom>
        </p:spPr>
      </p:pic>
      <p:sp>
        <p:nvSpPr>
          <p:cNvPr id="7" name="Москва, 2017"/>
          <p:cNvSpPr txBox="1"/>
          <p:nvPr/>
        </p:nvSpPr>
        <p:spPr>
          <a:xfrm>
            <a:off x="7292613" y="5080889"/>
            <a:ext cx="9443424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sz="6600" dirty="0">
                <a:solidFill>
                  <a:schemeClr val="bg1"/>
                </a:solidFill>
              </a:rPr>
              <a:t>Спасибо за внимание!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417" y="7122024"/>
            <a:ext cx="833677" cy="8336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4" b="80541"/>
          <a:stretch/>
        </p:blipFill>
        <p:spPr>
          <a:xfrm>
            <a:off x="14014053" y="8152150"/>
            <a:ext cx="951041" cy="1002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1" r="50102" b="82364"/>
          <a:stretch/>
        </p:blipFill>
        <p:spPr>
          <a:xfrm>
            <a:off x="14049905" y="9155091"/>
            <a:ext cx="992884" cy="8764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91" y="7122024"/>
            <a:ext cx="847885" cy="8478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91" y="9155091"/>
            <a:ext cx="890806" cy="890806"/>
          </a:xfrm>
          <a:prstGeom prst="rect">
            <a:avLst/>
          </a:prstGeom>
        </p:spPr>
      </p:pic>
      <p:sp>
        <p:nvSpPr>
          <p:cNvPr id="14" name="www.text"/>
          <p:cNvSpPr txBox="1"/>
          <p:nvPr/>
        </p:nvSpPr>
        <p:spPr>
          <a:xfrm>
            <a:off x="15120485" y="7220506"/>
            <a:ext cx="2566507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icpmr.hse.ru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5" name="www.text"/>
          <p:cNvSpPr txBox="1"/>
          <p:nvPr/>
        </p:nvSpPr>
        <p:spPr>
          <a:xfrm>
            <a:off x="15120484" y="9155091"/>
            <a:ext cx="2261707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3200" dirty="0" err="1">
                <a:solidFill>
                  <a:schemeClr val="bg1"/>
                </a:solidFill>
              </a:rPr>
              <a:t>icpmr.hse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6" name="www.text"/>
          <p:cNvSpPr txBox="1"/>
          <p:nvPr/>
        </p:nvSpPr>
        <p:spPr>
          <a:xfrm>
            <a:off x="15120485" y="8165385"/>
            <a:ext cx="2261707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3200" dirty="0" err="1">
                <a:solidFill>
                  <a:schemeClr val="bg1"/>
                </a:solidFill>
              </a:rPr>
              <a:t>icpmr.hse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7" name="Телефон.: +Х (ХХХ) ХХХ ХХХХ"/>
          <p:cNvSpPr txBox="1"/>
          <p:nvPr/>
        </p:nvSpPr>
        <p:spPr>
          <a:xfrm>
            <a:off x="8740029" y="6974285"/>
            <a:ext cx="5067861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sz="3200" dirty="0"/>
              <a:t>+</a:t>
            </a:r>
            <a:r>
              <a:rPr lang="ru-RU" sz="3200" dirty="0"/>
              <a:t>7</a:t>
            </a:r>
            <a:r>
              <a:rPr sz="3200" dirty="0"/>
              <a:t> (</a:t>
            </a:r>
            <a:r>
              <a:rPr lang="ru-RU" sz="3200" dirty="0"/>
              <a:t>495</a:t>
            </a:r>
            <a:r>
              <a:rPr sz="3200" dirty="0"/>
              <a:t>) </a:t>
            </a:r>
            <a:r>
              <a:rPr lang="ru-RU" sz="3200" dirty="0"/>
              <a:t>772-95-90, </a:t>
            </a:r>
          </a:p>
          <a:p>
            <a:r>
              <a:rPr lang="ru-RU" sz="3200" dirty="0"/>
              <a:t>доб. 155-68</a:t>
            </a:r>
            <a:endParaRPr sz="3200" dirty="0"/>
          </a:p>
        </p:txBody>
      </p:sp>
      <p:sp>
        <p:nvSpPr>
          <p:cNvPr id="18" name="Адрес: ТехтТехтТехтТехтТехтТехтТехтТехтТехтТехтТехтТехтТехт"/>
          <p:cNvSpPr txBox="1"/>
          <p:nvPr/>
        </p:nvSpPr>
        <p:spPr>
          <a:xfrm>
            <a:off x="8740029" y="8908870"/>
            <a:ext cx="4800061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l"/>
            <a:r>
              <a:rPr lang="ru-RU" sz="3200" dirty="0"/>
              <a:t>г. Москва, Покровский б-р, </a:t>
            </a:r>
          </a:p>
          <a:p>
            <a:pPr algn="l"/>
            <a:r>
              <a:rPr lang="ru-RU" sz="3200" dirty="0"/>
              <a:t>д. 11, </a:t>
            </a:r>
            <a:r>
              <a:rPr lang="ru-RU" sz="3200" dirty="0" err="1"/>
              <a:t>каб</a:t>
            </a:r>
            <a:r>
              <a:rPr lang="ru-RU" sz="3200" dirty="0"/>
              <a:t>. M205</a:t>
            </a:r>
            <a:endParaRPr sz="32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11587"/>
            <a:ext cx="11366416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800" dirty="0"/>
              <a:t>Нарушения АМЗ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5" y="-1194544"/>
            <a:ext cx="4787415" cy="4787415"/>
          </a:xfrm>
          <a:prstGeom prst="rect">
            <a:avLst/>
          </a:prstGeom>
        </p:spPr>
      </p:pic>
      <p:sp>
        <p:nvSpPr>
          <p:cNvPr id="10" name="Название подразделения,  лаборатории, факультета и т.д."/>
          <p:cNvSpPr txBox="1"/>
          <p:nvPr/>
        </p:nvSpPr>
        <p:spPr>
          <a:xfrm>
            <a:off x="914400" y="6437554"/>
            <a:ext cx="22870729" cy="3375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	Проявление государственного протекционизма в отношении отдельных хозяйствующих субъектов на региональном уровне,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	 Тенденции экономического «сепаратизма» в виде закрытия границ для продукции, произведенной на территории других субъектов Российской Федерации,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 	Использование незаконных схем «ухода» от конкурентных процедур.</a:t>
            </a:r>
            <a:endParaRPr lang="ru-RU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57290-10D0-47CA-A87C-55CB15786658}"/>
              </a:ext>
            </a:extLst>
          </p:cNvPr>
          <p:cNvSpPr txBox="1"/>
          <p:nvPr/>
        </p:nvSpPr>
        <p:spPr>
          <a:xfrm>
            <a:off x="1430354" y="2214562"/>
            <a:ext cx="21274806" cy="3375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7000" b="1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Нарушения антимонопольного законодательства со стороны органов</a:t>
            </a:r>
          </a:p>
          <a:p>
            <a:r>
              <a:rPr lang="ru-RU" sz="7000" b="1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власти и местного самоуправления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4461325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11587"/>
            <a:ext cx="11366416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800" dirty="0"/>
              <a:t>Нарушения при закупках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5" y="-1194544"/>
            <a:ext cx="4787415" cy="4787415"/>
          </a:xfrm>
          <a:prstGeom prst="rect">
            <a:avLst/>
          </a:prstGeom>
        </p:spPr>
      </p:pic>
      <p:sp>
        <p:nvSpPr>
          <p:cNvPr id="10" name="Название подразделения,  лаборатории, факультета и т.д."/>
          <p:cNvSpPr txBox="1"/>
          <p:nvPr/>
        </p:nvSpPr>
        <p:spPr>
          <a:xfrm>
            <a:off x="914400" y="5468059"/>
            <a:ext cx="22870729" cy="5314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/>
              <a:t>- </a:t>
            </a:r>
            <a:r>
              <a:rPr lang="en-US" sz="4800" dirty="0"/>
              <a:t>   </a:t>
            </a:r>
            <a:r>
              <a:rPr lang="ru-RU" sz="4800" dirty="0"/>
              <a:t>отсутствие достаточной квалификации сотрудников; </a:t>
            </a:r>
          </a:p>
          <a:p>
            <a:pPr marL="571500" indent="-571500" algn="just">
              <a:buFontTx/>
              <a:buChar char="-"/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/>
              <a:t>высокая нагрузка на сотрудников; </a:t>
            </a:r>
          </a:p>
          <a:p>
            <a:pPr marL="571500" indent="-571500" algn="just">
              <a:buFontTx/>
              <a:buChar char="-"/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/>
              <a:t>отсутствие надлежащей экспертизы документации закупки; </a:t>
            </a:r>
          </a:p>
          <a:p>
            <a:pPr marL="571500" indent="-571500" algn="just">
              <a:buFontTx/>
              <a:buChar char="-"/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/>
              <a:t>нарушение порядка и сроков размещения документации о закупке;</a:t>
            </a:r>
          </a:p>
          <a:p>
            <a:pPr marL="571500" indent="-571500" algn="just">
              <a:buFontTx/>
              <a:buChar char="-"/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/>
              <a:t>непринятие мер по исключению конфликта интересов;</a:t>
            </a:r>
          </a:p>
          <a:p>
            <a:pPr marL="571500" indent="-571500" algn="just">
              <a:buFontTx/>
              <a:buChar char="-"/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/>
              <a:t>отсутствие разъяснений уполномоченного органа по вопросам проведения аналогичных закупок</a:t>
            </a:r>
            <a:r>
              <a:rPr lang="ru-RU" dirty="0"/>
              <a:t>.</a:t>
            </a:r>
            <a:endParaRPr lang="ru-RU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57290-10D0-47CA-A87C-55CB15786658}"/>
              </a:ext>
            </a:extLst>
          </p:cNvPr>
          <p:cNvSpPr txBox="1"/>
          <p:nvPr/>
        </p:nvSpPr>
        <p:spPr>
          <a:xfrm>
            <a:off x="1430354" y="3291780"/>
            <a:ext cx="21274806" cy="12214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7000" b="1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Проведение закупок товаров, работ, услуг:</a:t>
            </a:r>
          </a:p>
        </p:txBody>
      </p:sp>
    </p:spTree>
    <p:extLst>
      <p:ext uri="{BB962C8B-B14F-4D97-AF65-F5344CB8AC3E}">
        <p14:creationId xmlns:p14="http://schemas.microsoft.com/office/powerpoint/2010/main" val="32184636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11587"/>
            <a:ext cx="11366416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800" dirty="0"/>
              <a:t>Цели антимонопольного комплаенса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317885" y="3346037"/>
            <a:ext cx="21274806" cy="12214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7000" b="1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Цели: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5" y="-1194544"/>
            <a:ext cx="4787415" cy="4787415"/>
          </a:xfrm>
          <a:prstGeom prst="rect">
            <a:avLst/>
          </a:prstGeom>
        </p:spPr>
      </p:pic>
      <p:sp>
        <p:nvSpPr>
          <p:cNvPr id="10" name="Название подразделения,  лаборатории, факультета и т.д."/>
          <p:cNvSpPr txBox="1"/>
          <p:nvPr/>
        </p:nvSpPr>
        <p:spPr>
          <a:xfrm>
            <a:off x="834887" y="5033194"/>
            <a:ext cx="23029755" cy="4853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742950" indent="-742950" algn="just">
              <a:buAutoNum type="arabicPeriod"/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400" b="1" i="1" spc="100" dirty="0"/>
              <a:t>Обеспечение соответствия деятельности требованиям антимонопольного законодательства; </a:t>
            </a:r>
          </a:p>
          <a:p>
            <a:pPr marL="742950" indent="-742950" algn="just">
              <a:buAutoNum type="arabicPeriod"/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400" b="1" i="1" spc="100" dirty="0"/>
              <a:t>Выявления рисков АМЗ;</a:t>
            </a:r>
          </a:p>
          <a:p>
            <a:pPr marL="742950" indent="-742950" algn="just">
              <a:buAutoNum type="arabicPeriod"/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400" b="1" i="1" spc="100" dirty="0"/>
              <a:t>Управление рисками нарушения АМЗ;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400" b="1" i="1" spc="100" dirty="0"/>
              <a:t>4. Профилактика нарушений требований антимонопольного законодательства;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400" b="1" i="1" spc="100" dirty="0"/>
              <a:t>5. Повышение уровня правовой культуры;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400" b="1" i="1" spc="100" dirty="0"/>
              <a:t>6. Сокращение количества нарушений.</a:t>
            </a:r>
            <a:endParaRPr lang="ru-RU" sz="4400" i="1" spc="100" dirty="0"/>
          </a:p>
        </p:txBody>
      </p:sp>
    </p:spTree>
    <p:extLst>
      <p:ext uri="{BB962C8B-B14F-4D97-AF65-F5344CB8AC3E}">
        <p14:creationId xmlns:p14="http://schemas.microsoft.com/office/powerpoint/2010/main" val="24570388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11587"/>
            <a:ext cx="11366416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800" dirty="0"/>
              <a:t>Основа комплаенса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5" y="-1194544"/>
            <a:ext cx="4787415" cy="4787415"/>
          </a:xfrm>
          <a:prstGeom prst="rect">
            <a:avLst/>
          </a:prstGeom>
        </p:spPr>
      </p:pic>
      <p:sp>
        <p:nvSpPr>
          <p:cNvPr id="10" name="Название подразделения,  лаборатории, факультета и т.д."/>
          <p:cNvSpPr txBox="1"/>
          <p:nvPr/>
        </p:nvSpPr>
        <p:spPr>
          <a:xfrm>
            <a:off x="771939" y="6214091"/>
            <a:ext cx="22840122" cy="420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	</a:t>
            </a:r>
            <a:r>
              <a:rPr lang="ru-RU" sz="4400" dirty="0"/>
              <a:t>Определяет ответственность органов государственной власти и органов местного самоуправления за реализацию государственной политики по развитию конкуренции. </a:t>
            </a:r>
          </a:p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400" dirty="0"/>
              <a:t>	При этом высшим должностным лицам (руководителям высших исполнительных органов государственной власти) субъектов Российской Федерации и органам местного самоуправления рекомендовано активизировать работу по развитию конкуренции в субъектах Российской Федерации и в муниципальных образованиях соответственно. </a:t>
            </a:r>
            <a:endParaRPr lang="ru-RU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57290-10D0-47CA-A87C-55CB15786658}"/>
              </a:ext>
            </a:extLst>
          </p:cNvPr>
          <p:cNvSpPr txBox="1"/>
          <p:nvPr/>
        </p:nvSpPr>
        <p:spPr>
          <a:xfrm>
            <a:off x="1430354" y="2214562"/>
            <a:ext cx="21274806" cy="3375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7000" b="1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Указ Президента Российской Федерации от 21.12.2017 г. № 618 «Об основных направлениях государственной политики по развитию конкуренции»</a:t>
            </a:r>
          </a:p>
        </p:txBody>
      </p:sp>
    </p:spTree>
    <p:extLst>
      <p:ext uri="{BB962C8B-B14F-4D97-AF65-F5344CB8AC3E}">
        <p14:creationId xmlns:p14="http://schemas.microsoft.com/office/powerpoint/2010/main" val="197325153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5" y="-1194544"/>
            <a:ext cx="4787415" cy="4787415"/>
          </a:xfrm>
          <a:prstGeom prst="rect">
            <a:avLst/>
          </a:prstGeom>
        </p:spPr>
      </p:pic>
      <p:sp>
        <p:nvSpPr>
          <p:cNvPr id="10" name="Название подразделения,  лаборатории, факультета и т.д."/>
          <p:cNvSpPr txBox="1"/>
          <p:nvPr/>
        </p:nvSpPr>
        <p:spPr>
          <a:xfrm>
            <a:off x="771939" y="6758283"/>
            <a:ext cx="22840122" cy="2852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	</a:t>
            </a:r>
            <a:r>
              <a:rPr lang="ru-RU" sz="4400" dirty="0"/>
              <a:t>В целях реализации основных направлений государственной политики по развитию конкуренции, Правительству Российской Федерации поручено до 1 марта 2019 года принять меры, направленные на создание и организацию системы внутреннего обеспечения соответствия требованиям антимонопольного законодательства деятельности федеральных органов исполнительной власти. </a:t>
            </a:r>
            <a:endParaRPr lang="ru-RU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57290-10D0-47CA-A87C-55CB15786658}"/>
              </a:ext>
            </a:extLst>
          </p:cNvPr>
          <p:cNvSpPr txBox="1"/>
          <p:nvPr/>
        </p:nvSpPr>
        <p:spPr>
          <a:xfrm>
            <a:off x="1252330" y="3725103"/>
            <a:ext cx="21452830" cy="1806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5400" b="1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Национальный план развития конкуренции в Российской Федерации на 2018- 2020 годы </a:t>
            </a:r>
          </a:p>
        </p:txBody>
      </p:sp>
      <p:sp>
        <p:nvSpPr>
          <p:cNvPr id="3" name="Название подразделения, лаборатории, факультета и т.д.">
            <a:extLst>
              <a:ext uri="{FF2B5EF4-FFF2-40B4-BE49-F238E27FC236}">
                <a16:creationId xmlns:a16="http://schemas.microsoft.com/office/drawing/2014/main" id="{B1BA7F20-3F05-4556-8D21-079BCCE50C9C}"/>
              </a:ext>
            </a:extLst>
          </p:cNvPr>
          <p:cNvSpPr txBox="1"/>
          <p:nvPr/>
        </p:nvSpPr>
        <p:spPr>
          <a:xfrm>
            <a:off x="11338744" y="911587"/>
            <a:ext cx="11366416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800" dirty="0"/>
              <a:t>Основа комплаенса</a:t>
            </a:r>
          </a:p>
        </p:txBody>
      </p:sp>
    </p:spTree>
    <p:extLst>
      <p:ext uri="{BB962C8B-B14F-4D97-AF65-F5344CB8AC3E}">
        <p14:creationId xmlns:p14="http://schemas.microsoft.com/office/powerpoint/2010/main" val="30498565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5" y="-1194544"/>
            <a:ext cx="4787415" cy="47874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157290-10D0-47CA-A87C-55CB15786658}"/>
              </a:ext>
            </a:extLst>
          </p:cNvPr>
          <p:cNvSpPr txBox="1"/>
          <p:nvPr/>
        </p:nvSpPr>
        <p:spPr>
          <a:xfrm>
            <a:off x="1252330" y="4895849"/>
            <a:ext cx="21452830" cy="3468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5400" b="1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Распоряжение Правительства РФ от 18 октября 2018 г. № 2258-р О методических рекомендациях по созданию и организации федеральными органами исполнительной власти системы внутреннего обеспечения соответствия требованиям антимонопольного законодательства</a:t>
            </a:r>
          </a:p>
        </p:txBody>
      </p:sp>
      <p:sp>
        <p:nvSpPr>
          <p:cNvPr id="3" name="Название подразделения, лаборатории, факультета и т.д.">
            <a:extLst>
              <a:ext uri="{FF2B5EF4-FFF2-40B4-BE49-F238E27FC236}">
                <a16:creationId xmlns:a16="http://schemas.microsoft.com/office/drawing/2014/main" id="{B1BA7F20-3F05-4556-8D21-079BCCE50C9C}"/>
              </a:ext>
            </a:extLst>
          </p:cNvPr>
          <p:cNvSpPr txBox="1"/>
          <p:nvPr/>
        </p:nvSpPr>
        <p:spPr>
          <a:xfrm>
            <a:off x="11338744" y="911587"/>
            <a:ext cx="11366416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800" dirty="0"/>
              <a:t>Основа комплаенса</a:t>
            </a:r>
          </a:p>
        </p:txBody>
      </p:sp>
    </p:spTree>
    <p:extLst>
      <p:ext uri="{BB962C8B-B14F-4D97-AF65-F5344CB8AC3E}">
        <p14:creationId xmlns:p14="http://schemas.microsoft.com/office/powerpoint/2010/main" val="38054527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5" y="-1194544"/>
            <a:ext cx="4787415" cy="47874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157290-10D0-47CA-A87C-55CB15786658}"/>
              </a:ext>
            </a:extLst>
          </p:cNvPr>
          <p:cNvSpPr txBox="1"/>
          <p:nvPr/>
        </p:nvSpPr>
        <p:spPr>
          <a:xfrm>
            <a:off x="1273151" y="3832276"/>
            <a:ext cx="21452830" cy="5130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5400" b="1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Распоряжение Правительства Российской Федерации от 16.08.2018 № 1697-р, которым утвержден План мероприятий («дорожная карта») по развитию конкуренции в отраслях экономики Российской Федерации и переходу отдельных сфер естественных монополий из состояния естественной монополии в состояние конкурентного рынка на 2018 - 2020 годы </a:t>
            </a:r>
          </a:p>
        </p:txBody>
      </p:sp>
      <p:sp>
        <p:nvSpPr>
          <p:cNvPr id="3" name="Название подразделения, лаборатории, факультета и т.д.">
            <a:extLst>
              <a:ext uri="{FF2B5EF4-FFF2-40B4-BE49-F238E27FC236}">
                <a16:creationId xmlns:a16="http://schemas.microsoft.com/office/drawing/2014/main" id="{B1BA7F20-3F05-4556-8D21-079BCCE50C9C}"/>
              </a:ext>
            </a:extLst>
          </p:cNvPr>
          <p:cNvSpPr txBox="1"/>
          <p:nvPr/>
        </p:nvSpPr>
        <p:spPr>
          <a:xfrm>
            <a:off x="11338744" y="911587"/>
            <a:ext cx="11366416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800" dirty="0"/>
              <a:t>Основа комплаенса</a:t>
            </a:r>
          </a:p>
        </p:txBody>
      </p:sp>
    </p:spTree>
    <p:extLst>
      <p:ext uri="{BB962C8B-B14F-4D97-AF65-F5344CB8AC3E}">
        <p14:creationId xmlns:p14="http://schemas.microsoft.com/office/powerpoint/2010/main" val="12197642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11587"/>
            <a:ext cx="11366416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800" dirty="0"/>
              <a:t>Понятие антимонопольного комплаенса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317885" y="2268819"/>
            <a:ext cx="21274806" cy="3375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7000" b="1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Федеральный закон от 1 марта 2020 г. № 33-ФЗ «О внесении изменений в Федеральный закон «О защите конкуренции»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5" y="-1194544"/>
            <a:ext cx="4787415" cy="4787415"/>
          </a:xfrm>
          <a:prstGeom prst="rect">
            <a:avLst/>
          </a:prstGeom>
        </p:spPr>
      </p:pic>
      <p:sp>
        <p:nvSpPr>
          <p:cNvPr id="10" name="Название подразделения,  лаборатории, факультета и т.д."/>
          <p:cNvSpPr txBox="1"/>
          <p:nvPr/>
        </p:nvSpPr>
        <p:spPr>
          <a:xfrm>
            <a:off x="974035" y="6496200"/>
            <a:ext cx="22890607" cy="402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just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	</a:t>
            </a:r>
            <a:r>
              <a:rPr lang="ru-RU" b="1" i="1" dirty="0"/>
              <a:t>Система внутреннего обеспечения соответствия требованиям антимонопольного законодательства (антимонопольный комплаенс) </a:t>
            </a:r>
            <a:r>
              <a:rPr lang="ru-RU" i="1" dirty="0"/>
              <a:t>- совокупность правовых и организационных мер, предусмотренных внутренним актом (внутренними актами) хозяйствующего субъекта либо другого лица из числа лиц, входящих в одну группу лиц с этим хозяйствующим субъектом, если такой внутренний акт (внутренние акты) распространяется на этого хозяйствующего субъекта, и направленных на соблюдение им требований антимонопольного законодательства и предупреждение его нарушения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972</Words>
  <Application>Microsoft Office PowerPoint</Application>
  <PresentationFormat>Произвольный</PresentationFormat>
  <Paragraphs>88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Helvetica</vt:lpstr>
      <vt:lpstr>Helvetica Light</vt:lpstr>
      <vt:lpstr>Helvetica Neue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Старушкина Елена Алексеевна</dc:creator>
  <cp:lastModifiedBy>Naz Sap</cp:lastModifiedBy>
  <cp:revision>38</cp:revision>
  <dcterms:modified xsi:type="dcterms:W3CDTF">2020-10-13T18:18:10Z</dcterms:modified>
</cp:coreProperties>
</file>